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rimo" panose="020B0604020202020204" charset="0"/>
      <p:regular r:id="rId13"/>
    </p:embeddedFont>
  </p:embeddedFontLst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0FF"/>
    <a:srgbClr val="0C0A33"/>
    <a:srgbClr val="403CCF"/>
    <a:srgbClr val="F7F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5189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0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5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5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0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5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CC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265997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Sistema Web para Evaluación del Desempeño Logístico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737021"/>
            <a:ext cx="746855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403CC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Jazmin Duarte - Jaime Oróstegui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6324124" y="5484852"/>
            <a:ext cx="746855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Capstone Project</a:t>
            </a:r>
            <a:endParaRPr lang="en-US" sz="2350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C6497FE-9D47-157B-4FEB-1F0806CBB18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60503" y="7715892"/>
            <a:ext cx="1869897" cy="513708"/>
          </a:xfrm>
          <a:prstGeom prst="rect">
            <a:avLst/>
          </a:prstGeom>
          <a:solidFill>
            <a:srgbClr val="F7F5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16462"/>
            <a:ext cx="578036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Impacto Esperado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279452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Nuestro sistema de evaluación de desempeño logístico está diseñado para generar un impacto significativo y multifacético en la organización.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3697724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403CC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Mejora en la eficiencia operativa:</a:t>
            </a: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Optimización de procesos y recursos en el área logística.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54747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403CC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Toma de decisiones basada en datos:</a:t>
            </a: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Acceso a información en tiempo real para decisiones estratégicas.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5397222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403CC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Reducción de tareas manuales y errores:</a:t>
            </a: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Automatización de procesos para minimizar fallos administrativos.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24124" y="624697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403CC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Profesionalización del seguimiento:</a:t>
            </a: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Mejora en el monitoreo del personal y los indicadores logísticos clave.</a:t>
            </a:r>
            <a:endParaRPr lang="en-US" sz="185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2BFBDD8-8E15-E9C7-700F-3F68C5CC0C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60503" y="7715892"/>
            <a:ext cx="1869897" cy="513708"/>
          </a:xfrm>
          <a:prstGeom prst="rect">
            <a:avLst/>
          </a:prstGeom>
          <a:solidFill>
            <a:srgbClr val="E7E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30668"/>
            <a:ext cx="699004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Resumen del Proyecto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13434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 busca revolucionar la gestión del talento en el sector logístico. La implementación de un </a:t>
            </a:r>
            <a:r>
              <a:rPr lang="en-US" sz="1850" b="1" dirty="0">
                <a:solidFill>
                  <a:srgbClr val="B05EF1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sistema web centralizado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para la evaluación del desempeño del personal es crucial para optimizar las operaciones y fomentar el crecimiento profesional.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4131707"/>
            <a:ext cx="4158734" cy="2567226"/>
          </a:xfrm>
          <a:prstGeom prst="roundRect">
            <a:avLst>
              <a:gd name="adj" fmla="val 1399"/>
            </a:avLst>
          </a:prstGeom>
          <a:solidFill>
            <a:srgbClr val="0C0A33"/>
          </a:solidFill>
          <a:ln w="30480">
            <a:solidFill>
              <a:srgbClr val="44426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37724" y="4131707"/>
            <a:ext cx="121920" cy="2567226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</p:sp>
      <p:sp>
        <p:nvSpPr>
          <p:cNvPr id="6" name="Text 4"/>
          <p:cNvSpPr/>
          <p:nvPr/>
        </p:nvSpPr>
        <p:spPr>
          <a:xfrm>
            <a:off x="1229439" y="44015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Objetivo Central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229439" y="4897041"/>
            <a:ext cx="349722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Diseñar una aplicación web integral para la gestión y evaluación del personal en el área logística.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5235773" y="4131707"/>
            <a:ext cx="4158734" cy="2567226"/>
          </a:xfrm>
          <a:prstGeom prst="roundRect">
            <a:avLst>
              <a:gd name="adj" fmla="val 1399"/>
            </a:avLst>
          </a:prstGeom>
          <a:solidFill>
            <a:srgbClr val="0C0A33"/>
          </a:solidFill>
          <a:ln w="30480">
            <a:solidFill>
              <a:srgbClr val="44426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35773" y="4131707"/>
            <a:ext cx="121920" cy="2567226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</p:sp>
      <p:sp>
        <p:nvSpPr>
          <p:cNvPr id="10" name="Text 8"/>
          <p:cNvSpPr/>
          <p:nvPr/>
        </p:nvSpPr>
        <p:spPr>
          <a:xfrm>
            <a:off x="5627489" y="4401503"/>
            <a:ext cx="295286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Problema Resuelto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627489" y="4897041"/>
            <a:ext cx="349722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Eliminar la dispersión de datos y la falta de un sistema único para controlar tareas, indicadores y el desempeño individual.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9633823" y="4131707"/>
            <a:ext cx="4158853" cy="2567226"/>
          </a:xfrm>
          <a:prstGeom prst="roundRect">
            <a:avLst>
              <a:gd name="adj" fmla="val 1399"/>
            </a:avLst>
          </a:prstGeom>
          <a:solidFill>
            <a:srgbClr val="0C0A33"/>
          </a:solidFill>
          <a:ln w="30480">
            <a:solidFill>
              <a:srgbClr val="44426B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33823" y="4131707"/>
            <a:ext cx="121920" cy="2567226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</p:sp>
      <p:sp>
        <p:nvSpPr>
          <p:cNvPr id="14" name="Text 12"/>
          <p:cNvSpPr/>
          <p:nvPr/>
        </p:nvSpPr>
        <p:spPr>
          <a:xfrm>
            <a:off x="10025539" y="44015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Público Objetivo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025539" y="4897041"/>
            <a:ext cx="3497342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Supervisores y empleados del área logística, facilitando un seguimiento y evaluación eficientes del desempeño.</a:t>
            </a:r>
            <a:endParaRPr lang="en-US" sz="1850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6A632E42-E947-6605-9C9B-A448C2A79DE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60503" y="7715892"/>
            <a:ext cx="1869897" cy="513708"/>
          </a:xfrm>
          <a:prstGeom prst="rect">
            <a:avLst/>
          </a:prstGeom>
          <a:solidFill>
            <a:srgbClr val="0C0A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78312"/>
            <a:ext cx="9595723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Motivación e Intereses Profesionales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837724" y="1910715"/>
            <a:ext cx="6229350" cy="1560314"/>
          </a:xfrm>
          <a:prstGeom prst="roundRect">
            <a:avLst>
              <a:gd name="adj" fmla="val 31297"/>
            </a:avLst>
          </a:prstGeom>
          <a:solidFill>
            <a:srgbClr val="2B2952"/>
          </a:solidFill>
          <a:ln/>
        </p:spPr>
      </p:sp>
      <p:sp>
        <p:nvSpPr>
          <p:cNvPr id="4" name="Text 2"/>
          <p:cNvSpPr/>
          <p:nvPr/>
        </p:nvSpPr>
        <p:spPr>
          <a:xfrm>
            <a:off x="1041083" y="2114074"/>
            <a:ext cx="4066699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Relación con el perfil de egreso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1041083" y="2616637"/>
            <a:ext cx="5822633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Aplica conocimientos profundos de programación, bases de datos, análisis de información y gestión de proyectos de TI.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837724" y="3674388"/>
            <a:ext cx="6229350" cy="1885831"/>
          </a:xfrm>
          <a:prstGeom prst="roundRect">
            <a:avLst>
              <a:gd name="adj" fmla="val 25895"/>
            </a:avLst>
          </a:prstGeom>
          <a:solidFill>
            <a:srgbClr val="2B2952"/>
          </a:solidFill>
          <a:ln/>
        </p:spPr>
      </p:sp>
      <p:sp>
        <p:nvSpPr>
          <p:cNvPr id="7" name="Text 5"/>
          <p:cNvSpPr/>
          <p:nvPr/>
        </p:nvSpPr>
        <p:spPr>
          <a:xfrm>
            <a:off x="1041083" y="3877747"/>
            <a:ext cx="3147298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Competencias a aplicar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041083" y="4380309"/>
            <a:ext cx="5822633" cy="976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Desarrollo web full-stack, modelado de datos, inteligencia de negocio, generación de reportes avanzados y gestión de proyectos.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642705" y="5789057"/>
            <a:ext cx="4619268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806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Alineación con el futuro profesional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6291620"/>
            <a:ext cx="6229350" cy="976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Permite consolidar habilidades esenciales y demandadas en áreas clave como la logística, tecnología de la información y análisis de datos.</a:t>
            </a:r>
            <a:endParaRPr lang="en-US" sz="16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8148" y="1910715"/>
            <a:ext cx="5294948" cy="4486989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3BCE558C-1064-AD4C-2BEC-5279F5F5C7F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60503" y="7715892"/>
            <a:ext cx="1869897" cy="513708"/>
          </a:xfrm>
          <a:prstGeom prst="rect">
            <a:avLst/>
          </a:prstGeom>
          <a:solidFill>
            <a:srgbClr val="F7F5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14199"/>
            <a:ext cx="694777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Objetivos del Proyecto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396966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01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2773323"/>
            <a:ext cx="4158734" cy="3048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5" name="Text 3"/>
          <p:cNvSpPr/>
          <p:nvPr/>
        </p:nvSpPr>
        <p:spPr>
          <a:xfrm>
            <a:off x="837724" y="2953941"/>
            <a:ext cx="352937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Diseñar e Implementar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3449479"/>
            <a:ext cx="41587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Aplicación web completa para la evaluación y gestión del personal logístico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5235773" y="2396966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02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5235773" y="2773323"/>
            <a:ext cx="4158734" cy="3048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9" name="Text 7"/>
          <p:cNvSpPr/>
          <p:nvPr/>
        </p:nvSpPr>
        <p:spPr>
          <a:xfrm>
            <a:off x="5235773" y="2953941"/>
            <a:ext cx="32996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Registro y Asignación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773" y="3449479"/>
            <a:ext cx="41587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Implementar funciones de registro de usuarios y asignación eficiente de tareas.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633823" y="2396966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03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9633823" y="2773323"/>
            <a:ext cx="4158853" cy="3048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13" name="Text 11"/>
          <p:cNvSpPr/>
          <p:nvPr/>
        </p:nvSpPr>
        <p:spPr>
          <a:xfrm>
            <a:off x="9633823" y="2953941"/>
            <a:ext cx="379868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Dashboards Interactivos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33823" y="3449479"/>
            <a:ext cx="41588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Desarrollar paneles de control con indicadores clave de desempeño (KPIs) en tiempo real.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837724" y="501729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04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37724" y="5393650"/>
            <a:ext cx="6357818" cy="3048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17" name="Text 15"/>
          <p:cNvSpPr/>
          <p:nvPr/>
        </p:nvSpPr>
        <p:spPr>
          <a:xfrm>
            <a:off x="837724" y="5574268"/>
            <a:ext cx="347948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Reportes Automáticos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37724" y="6069806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Crear un sistema de generación de reportes exportables en múltiples formatos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434858" y="501729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05</a:t>
            </a:r>
            <a:endParaRPr lang="en-US" sz="1850" dirty="0"/>
          </a:p>
        </p:txBody>
      </p:sp>
      <p:sp>
        <p:nvSpPr>
          <p:cNvPr id="20" name="Shape 18"/>
          <p:cNvSpPr/>
          <p:nvPr/>
        </p:nvSpPr>
        <p:spPr>
          <a:xfrm>
            <a:off x="7434858" y="5393650"/>
            <a:ext cx="6357818" cy="3048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21" name="Text 19"/>
          <p:cNvSpPr/>
          <p:nvPr/>
        </p:nvSpPr>
        <p:spPr>
          <a:xfrm>
            <a:off x="7434858" y="5574268"/>
            <a:ext cx="366414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Evaluación del Impacto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34858" y="6069806"/>
            <a:ext cx="635781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Cuantificar el efecto directo de la aplicación en la eficiencia operativa logística.</a:t>
            </a:r>
            <a:endParaRPr lang="en-US" sz="1850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93D28420-45DB-E6DA-9030-F015196807E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60503" y="7715892"/>
            <a:ext cx="1869897" cy="513708"/>
          </a:xfrm>
          <a:prstGeom prst="rect">
            <a:avLst/>
          </a:prstGeom>
          <a:solidFill>
            <a:srgbClr val="0C0A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24853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Metodología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1766768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806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Kanban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837724" y="2296120"/>
            <a:ext cx="6243876" cy="918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Esta elección se basa en la necesidad de flexibilidad dada la frecuencia y duración de las evaluaciones. Permite un flujo continuo y una priorización adaptable a los cambios.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837724" y="3387090"/>
            <a:ext cx="6243876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Visualización:</a:t>
            </a:r>
            <a:r>
              <a:rPr lang="en-US" sz="15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Tableros que muestran el progreso y cuellos de botella.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837724" y="4066461"/>
            <a:ext cx="6243876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Flexibilidad:</a:t>
            </a:r>
            <a:r>
              <a:rPr lang="en-US" sz="15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Adaptación rápida a cambios de requisitos o prioridades.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837724" y="4745831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Eficiencia:</a:t>
            </a:r>
            <a:r>
              <a:rPr lang="en-US" sz="15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Enfoque en la entrega continua de valor.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837724" y="5243513"/>
            <a:ext cx="411932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806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Herramientas y Tecnologías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837724" y="5772864"/>
            <a:ext cx="6243876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Trello:</a:t>
            </a:r>
            <a:r>
              <a:rPr lang="en-US" sz="15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Para la gestión visual de tareas en tableros Kanban.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837724" y="6146006"/>
            <a:ext cx="6243876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Reuniones de avance:</a:t>
            </a:r>
            <a:r>
              <a:rPr lang="en-US" sz="15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Sesiones semanales de 15 minutos para sincronización.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837724" y="6825377"/>
            <a:ext cx="6243876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Tecnologías clave:</a:t>
            </a:r>
            <a:r>
              <a:rPr lang="en-US" sz="15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Django/Node.js (backend), React/Angular (frontend), PostgreSQL (base de datos).</a:t>
            </a:r>
            <a:endParaRPr lang="en-US" sz="150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1261" y="1790700"/>
            <a:ext cx="4994077" cy="4207431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288AB483-5F96-55A3-4130-F4D8C92D259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60503" y="7715892"/>
            <a:ext cx="1869897" cy="513708"/>
          </a:xfrm>
          <a:prstGeom prst="rect">
            <a:avLst/>
          </a:prstGeom>
          <a:solidFill>
            <a:srgbClr val="E7E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33782"/>
            <a:ext cx="8397359" cy="668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Plan de Trabajo y Evidencias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837724" y="1857375"/>
            <a:ext cx="1295495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Cronograma de estimación aproximada: 10 semanas.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837724" y="2476976"/>
            <a:ext cx="12954952" cy="5018723"/>
          </a:xfrm>
          <a:prstGeom prst="roundRect">
            <a:avLst>
              <a:gd name="adj" fmla="val 68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45344" y="2484596"/>
            <a:ext cx="12939713" cy="10158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72991" y="2628662"/>
            <a:ext cx="83534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1–2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70772" y="2628662"/>
            <a:ext cx="1864043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Historias de usuario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4697254" y="2628662"/>
            <a:ext cx="525684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Levantamiento de requisitos en documentos.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416540" y="2628662"/>
            <a:ext cx="3141107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PC, Docs, Stakeholders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45344" y="3500438"/>
            <a:ext cx="12939713" cy="6519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72991" y="3644503"/>
            <a:ext cx="83534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3–4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370772" y="3644503"/>
            <a:ext cx="186404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Diagramas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4697254" y="3644503"/>
            <a:ext cx="525684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Casos de uso, BD, clases, arquitectura C4.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416540" y="3644503"/>
            <a:ext cx="3141107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Lucidchart, PostgreSQL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45344" y="4152424"/>
            <a:ext cx="12939713" cy="10158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072991" y="4296489"/>
            <a:ext cx="83534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5–6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2370772" y="4296489"/>
            <a:ext cx="1864043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Backend y Frontend 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4697254" y="4296489"/>
            <a:ext cx="5256848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Lógica de negocio y conexión a BD. Pantallas y vistas integradas al backend.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0416540" y="4296489"/>
            <a:ext cx="3141107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Django/Node.js/React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845344" y="5168265"/>
            <a:ext cx="12939713" cy="10158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72991" y="5312331"/>
            <a:ext cx="83534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7–8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2370772" y="5312331"/>
            <a:ext cx="1864043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Pruebas funcionales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4697254" y="5312331"/>
            <a:ext cx="525684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Validación de login, tareas, reportes.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0416540" y="5312331"/>
            <a:ext cx="3141107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Testing, Selenium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845344" y="6184106"/>
            <a:ext cx="12939713" cy="6519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072991" y="6328172"/>
            <a:ext cx="83534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9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2370772" y="6328172"/>
            <a:ext cx="186404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Dashboards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4697254" y="6328172"/>
            <a:ext cx="525684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KPIs y reportes exportables.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10416540" y="6328172"/>
            <a:ext cx="3141107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Chart.js, PostgreSQL</a:t>
            </a:r>
            <a:endParaRPr lang="en-US" sz="1750" dirty="0"/>
          </a:p>
        </p:txBody>
      </p:sp>
      <p:sp>
        <p:nvSpPr>
          <p:cNvPr id="30" name="Shape 28"/>
          <p:cNvSpPr/>
          <p:nvPr/>
        </p:nvSpPr>
        <p:spPr>
          <a:xfrm>
            <a:off x="845344" y="6836093"/>
            <a:ext cx="12939713" cy="6519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1072991" y="6980158"/>
            <a:ext cx="83534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10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2370772" y="6980158"/>
            <a:ext cx="186404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Presentación final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4697254" y="6980158"/>
            <a:ext cx="5256848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Integración y exposición.</a:t>
            </a:r>
            <a:endParaRPr lang="en-US" sz="1750" dirty="0"/>
          </a:p>
        </p:txBody>
      </p:sp>
      <p:sp>
        <p:nvSpPr>
          <p:cNvPr id="34" name="Text 32"/>
          <p:cNvSpPr/>
          <p:nvPr/>
        </p:nvSpPr>
        <p:spPr>
          <a:xfrm>
            <a:off x="10416540" y="6980158"/>
            <a:ext cx="3141107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PowerPoint, Video</a:t>
            </a:r>
            <a:endParaRPr lang="en-US" sz="1750" dirty="0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57D2FD49-5B06-C700-DC67-F573493152C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60503" y="7715892"/>
            <a:ext cx="1869897" cy="513708"/>
          </a:xfrm>
          <a:prstGeom prst="rect">
            <a:avLst/>
          </a:prstGeom>
          <a:solidFill>
            <a:srgbClr val="0C0A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0104" y="652224"/>
            <a:ext cx="6552843" cy="523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Requerimientos Funcionales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830104" y="1531025"/>
            <a:ext cx="12970193" cy="1067276"/>
          </a:xfrm>
          <a:prstGeom prst="roundRect">
            <a:avLst>
              <a:gd name="adj" fmla="val 2500"/>
            </a:avLst>
          </a:prstGeom>
          <a:solidFill>
            <a:srgbClr val="F7F5FF"/>
          </a:solidFill>
          <a:ln w="22860">
            <a:solidFill>
              <a:srgbClr val="44426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52964" y="1553885"/>
            <a:ext cx="711518" cy="1021556"/>
          </a:xfrm>
          <a:prstGeom prst="rect">
            <a:avLst/>
          </a:prstGeom>
          <a:solidFill>
            <a:srgbClr val="2B2952"/>
          </a:solidFill>
          <a:ln/>
        </p:spPr>
      </p:sp>
      <p:sp>
        <p:nvSpPr>
          <p:cNvPr id="5" name="Text 3"/>
          <p:cNvSpPr/>
          <p:nvPr/>
        </p:nvSpPr>
        <p:spPr>
          <a:xfrm>
            <a:off x="1075253" y="1897856"/>
            <a:ext cx="26681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1742361" y="1731764"/>
            <a:ext cx="2607707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Gestión de Empleados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742361" y="2100024"/>
            <a:ext cx="1203507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Registro, edición, eliminación y asignación de tareas al personal.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830104" y="2776180"/>
            <a:ext cx="12970193" cy="1067276"/>
          </a:xfrm>
          <a:prstGeom prst="roundRect">
            <a:avLst>
              <a:gd name="adj" fmla="val 2500"/>
            </a:avLst>
          </a:prstGeom>
          <a:solidFill>
            <a:srgbClr val="F7F5FF"/>
          </a:solidFill>
          <a:ln w="22860">
            <a:solidFill>
              <a:srgbClr val="44426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52964" y="2799040"/>
            <a:ext cx="711518" cy="1021556"/>
          </a:xfrm>
          <a:prstGeom prst="rect">
            <a:avLst/>
          </a:prstGeom>
          <a:solidFill>
            <a:srgbClr val="2B2952"/>
          </a:solidFill>
          <a:ln/>
        </p:spPr>
      </p:sp>
      <p:sp>
        <p:nvSpPr>
          <p:cNvPr id="10" name="Text 8"/>
          <p:cNvSpPr/>
          <p:nvPr/>
        </p:nvSpPr>
        <p:spPr>
          <a:xfrm>
            <a:off x="1075253" y="3143012"/>
            <a:ext cx="26681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1742361" y="2976920"/>
            <a:ext cx="2605087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Visualización de Datos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742361" y="3345180"/>
            <a:ext cx="1203507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Dashboards interactivos con métricas y KPIs de desempeño.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830104" y="4021336"/>
            <a:ext cx="12970193" cy="1067276"/>
          </a:xfrm>
          <a:prstGeom prst="roundRect">
            <a:avLst>
              <a:gd name="adj" fmla="val 2500"/>
            </a:avLst>
          </a:prstGeom>
          <a:solidFill>
            <a:srgbClr val="F7F5FF"/>
          </a:solidFill>
          <a:ln w="22860">
            <a:solidFill>
              <a:srgbClr val="44426B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52964" y="4044196"/>
            <a:ext cx="711518" cy="1021556"/>
          </a:xfrm>
          <a:prstGeom prst="rect">
            <a:avLst/>
          </a:prstGeom>
          <a:solidFill>
            <a:srgbClr val="2B2952"/>
          </a:solidFill>
          <a:ln/>
        </p:spPr>
      </p:sp>
      <p:sp>
        <p:nvSpPr>
          <p:cNvPr id="15" name="Text 13"/>
          <p:cNvSpPr/>
          <p:nvPr/>
        </p:nvSpPr>
        <p:spPr>
          <a:xfrm>
            <a:off x="1075253" y="4388168"/>
            <a:ext cx="26681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1742361" y="4222075"/>
            <a:ext cx="2791778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Generación de Reportes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742361" y="4590336"/>
            <a:ext cx="1203507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Automática, con exportación a PDF y CSV.</a:t>
            </a:r>
            <a:endParaRPr lang="en-US" sz="1400" dirty="0"/>
          </a:p>
        </p:txBody>
      </p:sp>
      <p:sp>
        <p:nvSpPr>
          <p:cNvPr id="18" name="Shape 16"/>
          <p:cNvSpPr/>
          <p:nvPr/>
        </p:nvSpPr>
        <p:spPr>
          <a:xfrm>
            <a:off x="830104" y="5266492"/>
            <a:ext cx="12970193" cy="1067276"/>
          </a:xfrm>
          <a:prstGeom prst="roundRect">
            <a:avLst>
              <a:gd name="adj" fmla="val 2500"/>
            </a:avLst>
          </a:prstGeom>
          <a:solidFill>
            <a:srgbClr val="F7F5FF"/>
          </a:solidFill>
          <a:ln w="22860">
            <a:solidFill>
              <a:srgbClr val="44426B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852964" y="5289352"/>
            <a:ext cx="711518" cy="1021556"/>
          </a:xfrm>
          <a:prstGeom prst="rect">
            <a:avLst/>
          </a:prstGeom>
          <a:solidFill>
            <a:srgbClr val="2B2952"/>
          </a:solidFill>
          <a:ln/>
        </p:spPr>
      </p:sp>
      <p:sp>
        <p:nvSpPr>
          <p:cNvPr id="20" name="Text 18"/>
          <p:cNvSpPr/>
          <p:nvPr/>
        </p:nvSpPr>
        <p:spPr>
          <a:xfrm>
            <a:off x="1075253" y="5633323"/>
            <a:ext cx="26681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4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1742361" y="5467231"/>
            <a:ext cx="2724745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Interacción y Búsqueda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742361" y="5835491"/>
            <a:ext cx="1203507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Filtros, búsquedas rápidas y feedback visual intuitivo.</a:t>
            </a:r>
            <a:endParaRPr lang="en-US" sz="1400" dirty="0"/>
          </a:p>
        </p:txBody>
      </p:sp>
      <p:sp>
        <p:nvSpPr>
          <p:cNvPr id="23" name="Shape 21"/>
          <p:cNvSpPr/>
          <p:nvPr/>
        </p:nvSpPr>
        <p:spPr>
          <a:xfrm>
            <a:off x="830104" y="6511647"/>
            <a:ext cx="12970193" cy="1067276"/>
          </a:xfrm>
          <a:prstGeom prst="roundRect">
            <a:avLst>
              <a:gd name="adj" fmla="val 2500"/>
            </a:avLst>
          </a:prstGeom>
          <a:solidFill>
            <a:srgbClr val="F7F5FF"/>
          </a:solidFill>
          <a:ln w="22860">
            <a:solidFill>
              <a:srgbClr val="44426B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852964" y="6534507"/>
            <a:ext cx="711518" cy="1021556"/>
          </a:xfrm>
          <a:prstGeom prst="rect">
            <a:avLst/>
          </a:prstGeom>
          <a:solidFill>
            <a:srgbClr val="2B2952"/>
          </a:solidFill>
          <a:ln/>
        </p:spPr>
      </p:sp>
      <p:sp>
        <p:nvSpPr>
          <p:cNvPr id="25" name="Text 23"/>
          <p:cNvSpPr/>
          <p:nvPr/>
        </p:nvSpPr>
        <p:spPr>
          <a:xfrm>
            <a:off x="1075253" y="6878479"/>
            <a:ext cx="26681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5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1742361" y="6712387"/>
            <a:ext cx="2092762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Seguridad y Roles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742361" y="7080647"/>
            <a:ext cx="1203507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Login seguro y permisos diferenciados (administrador, supervisor).</a:t>
            </a:r>
            <a:endParaRPr lang="en-US" sz="1400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F4F1E59F-A911-AD8F-7D5C-3B1E8AA301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60503" y="7715892"/>
            <a:ext cx="1869897" cy="513708"/>
          </a:xfrm>
          <a:prstGeom prst="rect">
            <a:avLst/>
          </a:prstGeom>
          <a:solidFill>
            <a:srgbClr val="F7F5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85179" y="897612"/>
            <a:ext cx="985992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Requerimientos No Funcionales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080379"/>
            <a:ext cx="4158734" cy="2697599"/>
          </a:xfrm>
          <a:prstGeom prst="roundRect">
            <a:avLst>
              <a:gd name="adj" fmla="val 1331"/>
            </a:avLst>
          </a:prstGeom>
          <a:solidFill>
            <a:srgbClr val="2B2952"/>
          </a:solidFill>
          <a:ln/>
        </p:spPr>
      </p:sp>
      <p:sp>
        <p:nvSpPr>
          <p:cNvPr id="4" name="Shape 2"/>
          <p:cNvSpPr/>
          <p:nvPr/>
        </p:nvSpPr>
        <p:spPr>
          <a:xfrm>
            <a:off x="1077039" y="2319695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8061F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445" y="2476738"/>
            <a:ext cx="323136" cy="40386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460063" y="3277076"/>
            <a:ext cx="291405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Diseño Responsivo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77039" y="3772614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Adaptabilidad visual en cualquier dispositivo.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5773" y="2080379"/>
            <a:ext cx="4158734" cy="2697599"/>
          </a:xfrm>
          <a:prstGeom prst="roundRect">
            <a:avLst>
              <a:gd name="adj" fmla="val 1331"/>
            </a:avLst>
          </a:prstGeom>
          <a:solidFill>
            <a:srgbClr val="2B2952"/>
          </a:solidFill>
          <a:ln/>
        </p:spPr>
      </p:sp>
      <p:sp>
        <p:nvSpPr>
          <p:cNvPr id="9" name="Shape 6"/>
          <p:cNvSpPr/>
          <p:nvPr/>
        </p:nvSpPr>
        <p:spPr>
          <a:xfrm>
            <a:off x="5475089" y="2319695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8061FF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2495" y="2476738"/>
            <a:ext cx="323136" cy="40386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832158" y="3277076"/>
            <a:ext cx="296584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Seguridad Robusta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75089" y="3772614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HTTPS, roles y contraseñas cifradas.</a:t>
            </a:r>
            <a:endParaRPr lang="en-US" sz="1850" dirty="0"/>
          </a:p>
        </p:txBody>
      </p:sp>
      <p:sp>
        <p:nvSpPr>
          <p:cNvPr id="13" name="Shape 9"/>
          <p:cNvSpPr/>
          <p:nvPr/>
        </p:nvSpPr>
        <p:spPr>
          <a:xfrm>
            <a:off x="9633823" y="2080379"/>
            <a:ext cx="4158853" cy="2697599"/>
          </a:xfrm>
          <a:prstGeom prst="roundRect">
            <a:avLst>
              <a:gd name="adj" fmla="val 1331"/>
            </a:avLst>
          </a:prstGeom>
          <a:solidFill>
            <a:srgbClr val="2B2952"/>
          </a:solidFill>
          <a:ln/>
        </p:spPr>
      </p:sp>
      <p:sp>
        <p:nvSpPr>
          <p:cNvPr id="14" name="Shape 10"/>
          <p:cNvSpPr/>
          <p:nvPr/>
        </p:nvSpPr>
        <p:spPr>
          <a:xfrm>
            <a:off x="9873139" y="2319695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8061F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0544" y="2476738"/>
            <a:ext cx="323136" cy="40386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091142" y="3277076"/>
            <a:ext cx="324421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Rendimiento Óptimo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3139" y="3772614"/>
            <a:ext cx="368022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Carga rápida, menos de 3 segundos.</a:t>
            </a:r>
            <a:endParaRPr lang="en-US" sz="1850" dirty="0"/>
          </a:p>
        </p:txBody>
      </p:sp>
      <p:sp>
        <p:nvSpPr>
          <p:cNvPr id="18" name="Shape 13"/>
          <p:cNvSpPr/>
          <p:nvPr/>
        </p:nvSpPr>
        <p:spPr>
          <a:xfrm>
            <a:off x="837724" y="5017294"/>
            <a:ext cx="6357818" cy="2314575"/>
          </a:xfrm>
          <a:prstGeom prst="roundRect">
            <a:avLst>
              <a:gd name="adj" fmla="val 1551"/>
            </a:avLst>
          </a:prstGeom>
          <a:solidFill>
            <a:srgbClr val="2B2952"/>
          </a:solidFill>
          <a:ln/>
        </p:spPr>
      </p:sp>
      <p:sp>
        <p:nvSpPr>
          <p:cNvPr id="19" name="Shape 14"/>
          <p:cNvSpPr/>
          <p:nvPr/>
        </p:nvSpPr>
        <p:spPr>
          <a:xfrm>
            <a:off x="1077039" y="5256609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8061FF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4445" y="5413653"/>
            <a:ext cx="323136" cy="40386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2221825" y="6213991"/>
            <a:ext cx="358961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Accesibilidad Universal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77039" y="6709529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Contraste, navegación con teclado, textos legibles.</a:t>
            </a:r>
            <a:endParaRPr lang="en-US" sz="1850" dirty="0"/>
          </a:p>
        </p:txBody>
      </p:sp>
      <p:sp>
        <p:nvSpPr>
          <p:cNvPr id="23" name="Shape 17"/>
          <p:cNvSpPr/>
          <p:nvPr/>
        </p:nvSpPr>
        <p:spPr>
          <a:xfrm>
            <a:off x="7434858" y="5017294"/>
            <a:ext cx="6357818" cy="2314575"/>
          </a:xfrm>
          <a:prstGeom prst="roundRect">
            <a:avLst>
              <a:gd name="adj" fmla="val 1551"/>
            </a:avLst>
          </a:prstGeom>
          <a:solidFill>
            <a:srgbClr val="2B2952"/>
          </a:solidFill>
          <a:ln/>
        </p:spPr>
      </p:sp>
      <p:sp>
        <p:nvSpPr>
          <p:cNvPr id="24" name="Shape 18"/>
          <p:cNvSpPr/>
          <p:nvPr/>
        </p:nvSpPr>
        <p:spPr>
          <a:xfrm>
            <a:off x="7674173" y="5256609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8061FF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71579" y="5413653"/>
            <a:ext cx="323136" cy="40386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9205674" y="621399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Escalabilidad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74173" y="6709529"/>
            <a:ext cx="58791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Soporte creciente sin afectar el rendimiento.</a:t>
            </a:r>
            <a:endParaRPr lang="en-US" sz="1850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AEF7717A-3C9E-F786-D2C2-C4246280F8A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60503" y="7715892"/>
            <a:ext cx="1869897" cy="513708"/>
          </a:xfrm>
          <a:prstGeom prst="rect">
            <a:avLst/>
          </a:prstGeom>
          <a:solidFill>
            <a:srgbClr val="403CC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31401"/>
            <a:ext cx="5996464" cy="528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Competencias Evaluadas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837724" y="1618417"/>
            <a:ext cx="12954952" cy="5879782"/>
          </a:xfrm>
          <a:prstGeom prst="roundRect">
            <a:avLst>
              <a:gd name="adj" fmla="val 45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45344" y="1626037"/>
            <a:ext cx="12939713" cy="8048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4771" y="1741289"/>
            <a:ext cx="2872264" cy="5279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Análisis de requerimientos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4263509" y="1741289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Excelente Dominio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851452" y="1741289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Excelente Dominio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439394" y="1741289"/>
            <a:ext cx="4166235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Ambos tienen gran capacidad para entender necesidades del usuario.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845344" y="2430899"/>
            <a:ext cx="12939713" cy="8048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4771" y="2546152"/>
            <a:ext cx="2619613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Desarrollo de software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4263509" y="2546152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Alto Dominio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6851452" y="2546152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Alto Dominio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439394" y="2546152"/>
            <a:ext cx="4166235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Buen manejo de metodologías, ambos pueden mejorar en planificación.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845344" y="3235762"/>
            <a:ext cx="12939713" cy="51768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4771" y="3351014"/>
            <a:ext cx="2266593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Modelado de datos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4263509" y="3351014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Dominio Aceptable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6851452" y="3351014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Alto Dominio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9439394" y="3351014"/>
            <a:ext cx="4166235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Jaime tiene más experiencia práctica en modelado.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845344" y="3753445"/>
            <a:ext cx="12939713" cy="8048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4771" y="3868698"/>
            <a:ext cx="2747486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Programación backend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4263509" y="3868698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Alto Dominio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851452" y="3868698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Alto Dominio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9439394" y="3868698"/>
            <a:ext cx="4166235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Ambos se sienten confiados, aunque reconocen áreas de mejora.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845344" y="4558308"/>
            <a:ext cx="12939713" cy="8048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4771" y="4673560"/>
            <a:ext cx="211216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Pruebas y calidad</a:t>
            </a:r>
            <a:endParaRPr lang="en-US" sz="1650" dirty="0"/>
          </a:p>
        </p:txBody>
      </p:sp>
      <p:sp>
        <p:nvSpPr>
          <p:cNvPr id="26" name="Text 24"/>
          <p:cNvSpPr/>
          <p:nvPr/>
        </p:nvSpPr>
        <p:spPr>
          <a:xfrm>
            <a:off x="4263509" y="4673560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Dominio Aceptable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6851452" y="4673560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Alto Dominio</a:t>
            </a:r>
            <a:endParaRPr lang="en-US" sz="1400" dirty="0"/>
          </a:p>
        </p:txBody>
      </p:sp>
      <p:sp>
        <p:nvSpPr>
          <p:cNvPr id="28" name="Text 26"/>
          <p:cNvSpPr/>
          <p:nvPr/>
        </p:nvSpPr>
        <p:spPr>
          <a:xfrm>
            <a:off x="9439394" y="4673560"/>
            <a:ext cx="4166235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Jaime tiene más exposición práctica, Jazmín necesita experiencia en pruebas automatizadas.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845344" y="5363170"/>
            <a:ext cx="12939713" cy="5176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024771" y="5478423"/>
            <a:ext cx="2681407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Seguridad del software</a:t>
            </a:r>
            <a:endParaRPr lang="en-US" sz="1650" dirty="0"/>
          </a:p>
        </p:txBody>
      </p:sp>
      <p:sp>
        <p:nvSpPr>
          <p:cNvPr id="31" name="Text 29"/>
          <p:cNvSpPr/>
          <p:nvPr/>
        </p:nvSpPr>
        <p:spPr>
          <a:xfrm>
            <a:off x="4263509" y="5478423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Dominio Insuficiente</a:t>
            </a:r>
            <a:endParaRPr lang="en-US" sz="1400" dirty="0"/>
          </a:p>
        </p:txBody>
      </p:sp>
      <p:sp>
        <p:nvSpPr>
          <p:cNvPr id="32" name="Text 30"/>
          <p:cNvSpPr/>
          <p:nvPr/>
        </p:nvSpPr>
        <p:spPr>
          <a:xfrm>
            <a:off x="6851452" y="5478423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Dominio Insuficiente</a:t>
            </a:r>
            <a:endParaRPr lang="en-US" sz="1400" dirty="0"/>
          </a:p>
        </p:txBody>
      </p:sp>
      <p:sp>
        <p:nvSpPr>
          <p:cNvPr id="33" name="Text 31"/>
          <p:cNvSpPr/>
          <p:nvPr/>
        </p:nvSpPr>
        <p:spPr>
          <a:xfrm>
            <a:off x="9439394" y="5478423"/>
            <a:ext cx="4166235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Ambos reconocen debilidad en esta área.</a:t>
            </a:r>
            <a:endParaRPr lang="en-US" sz="1400" dirty="0"/>
          </a:p>
        </p:txBody>
      </p:sp>
      <p:sp>
        <p:nvSpPr>
          <p:cNvPr id="34" name="Shape 32"/>
          <p:cNvSpPr/>
          <p:nvPr/>
        </p:nvSpPr>
        <p:spPr>
          <a:xfrm>
            <a:off x="845344" y="5880854"/>
            <a:ext cx="12939713" cy="8048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1024771" y="5996107"/>
            <a:ext cx="2721293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Gestión de proyectos TI</a:t>
            </a:r>
            <a:endParaRPr lang="en-US" sz="1650" dirty="0"/>
          </a:p>
        </p:txBody>
      </p:sp>
      <p:sp>
        <p:nvSpPr>
          <p:cNvPr id="36" name="Text 34"/>
          <p:cNvSpPr/>
          <p:nvPr/>
        </p:nvSpPr>
        <p:spPr>
          <a:xfrm>
            <a:off x="4263509" y="5996107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Excelente Dominio</a:t>
            </a:r>
            <a:endParaRPr lang="en-US" sz="1400" dirty="0"/>
          </a:p>
        </p:txBody>
      </p:sp>
      <p:sp>
        <p:nvSpPr>
          <p:cNvPr id="37" name="Text 35"/>
          <p:cNvSpPr/>
          <p:nvPr/>
        </p:nvSpPr>
        <p:spPr>
          <a:xfrm>
            <a:off x="6851452" y="5996107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Excelente Dominio</a:t>
            </a:r>
            <a:endParaRPr lang="en-US" sz="1400" dirty="0"/>
          </a:p>
        </p:txBody>
      </p:sp>
      <p:sp>
        <p:nvSpPr>
          <p:cNvPr id="38" name="Text 36"/>
          <p:cNvSpPr/>
          <p:nvPr/>
        </p:nvSpPr>
        <p:spPr>
          <a:xfrm>
            <a:off x="9439394" y="5996107"/>
            <a:ext cx="4166235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Ambos destacan en planificación y liderazgo de proyectos.</a:t>
            </a:r>
            <a:endParaRPr lang="en-US" sz="1400" dirty="0"/>
          </a:p>
        </p:txBody>
      </p:sp>
      <p:sp>
        <p:nvSpPr>
          <p:cNvPr id="39" name="Shape 37"/>
          <p:cNvSpPr/>
          <p:nvPr/>
        </p:nvSpPr>
        <p:spPr>
          <a:xfrm>
            <a:off x="845344" y="6685717"/>
            <a:ext cx="12939713" cy="8048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1024771" y="6800969"/>
            <a:ext cx="2707124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Innovación tecnológica</a:t>
            </a:r>
            <a:endParaRPr lang="en-US" sz="1650" dirty="0"/>
          </a:p>
        </p:txBody>
      </p:sp>
      <p:sp>
        <p:nvSpPr>
          <p:cNvPr id="41" name="Text 39"/>
          <p:cNvSpPr/>
          <p:nvPr/>
        </p:nvSpPr>
        <p:spPr>
          <a:xfrm>
            <a:off x="4263509" y="6800969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Excelente Dominio</a:t>
            </a:r>
            <a:endParaRPr lang="en-US" sz="1400" dirty="0"/>
          </a:p>
        </p:txBody>
      </p:sp>
      <p:sp>
        <p:nvSpPr>
          <p:cNvPr id="42" name="Text 40"/>
          <p:cNvSpPr/>
          <p:nvPr/>
        </p:nvSpPr>
        <p:spPr>
          <a:xfrm>
            <a:off x="6851452" y="6800969"/>
            <a:ext cx="222146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Excelente Dominio</a:t>
            </a:r>
            <a:endParaRPr lang="en-US" sz="1400" dirty="0"/>
          </a:p>
        </p:txBody>
      </p:sp>
      <p:sp>
        <p:nvSpPr>
          <p:cNvPr id="43" name="Text 41"/>
          <p:cNvSpPr/>
          <p:nvPr/>
        </p:nvSpPr>
        <p:spPr>
          <a:xfrm>
            <a:off x="9439394" y="6800969"/>
            <a:ext cx="4166235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Ambos tienen actitud proactiva y creativa frente a la tecnología.</a:t>
            </a:r>
            <a:endParaRPr lang="en-US" sz="1400" dirty="0"/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A4578274-8643-3106-B489-438E15230E7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2760503" y="7715892"/>
            <a:ext cx="1869897" cy="513708"/>
          </a:xfrm>
          <a:prstGeom prst="rect">
            <a:avLst/>
          </a:prstGeom>
          <a:solidFill>
            <a:srgbClr val="0C0A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855</Words>
  <Application>Microsoft Office PowerPoint</Application>
  <PresentationFormat>Personalizado</PresentationFormat>
  <Paragraphs>146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Syne Light</vt:lpstr>
      <vt:lpstr>Syne Bold</vt:lpstr>
      <vt:lpstr>Arimo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Jazmin</cp:lastModifiedBy>
  <cp:revision>2</cp:revision>
  <dcterms:created xsi:type="dcterms:W3CDTF">2025-09-07T16:21:03Z</dcterms:created>
  <dcterms:modified xsi:type="dcterms:W3CDTF">2025-09-07T16:24:14Z</dcterms:modified>
</cp:coreProperties>
</file>